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Authors.xml" ContentType="application/vnd.openxmlformats-officedocument.presentationml.commentAuthors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embeddedFontLst>
    <p:embeddedFont>
      <p:font typeface="Lato" pitchFamily="34" charset="0"/>
      <p:regular r:id="rId42"/>
    </p:embeddedFont>
    <p:embeddedFont>
      <p:font typeface="Playfair Display" charset="0"/>
      <p:regular r:id="rId43"/>
      <p:bold r:id="rId44"/>
      <p:italic r:id="rId45"/>
      <p:boldItalic r:id="rId46"/>
    </p:embeddedFont>
    <p:embeddedFont>
      <p:font typeface="Trebuchet MS" pitchFamily="34" charset="0"/>
      <p:regular r:id="rId47"/>
      <p:bold r:id="rId48"/>
      <p:italic r:id="rId49"/>
      <p:boldItalic r:id="rId50"/>
    </p:embeddedFont>
    <p:embeddedFont>
      <p:font typeface="Roboto" charset="0"/>
      <p:regular r:id="rId51"/>
      <p:bold r:id="rId52"/>
      <p:italic r:id="rId53"/>
      <p:boldItalic r:id="rId54"/>
    </p:embeddedFont>
    <p:embeddedFont>
      <p:font typeface="Roboto Medium" charset="0"/>
      <p:regular r:id="rId55"/>
      <p:bold r:id="rId56"/>
      <p:italic r:id="rId57"/>
      <p:boldItalic r:id="rId58"/>
    </p:embeddedFont>
    <p:embeddedFont>
      <p:font typeface="Roboto Thin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bhishek Pandit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7AE991C8-CA51-45CB-8BC0-A9C1E98800A5}">
  <a:tblStyle styleId="{7AE991C8-CA51-45CB-8BC0-A9C1E98800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38F9C1-C0D3-4CAA-808E-F0894A4E13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749" y="-6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4T17:49:03.010" idx="1">
    <p:pos x="138" y="247"/>
    <p:text>+aqs@uchicago.edu Just add a silly looking  layout- space for a profile photo, essay text, and the demographics
This page will include footnotes to literature on dating research
_Assigned to Adam Shelton_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5T13:50:41.229" idx="2">
    <p:pos x="2775" y="26"/>
    <p:text>Adam, this should feature WAY earlier in the presentation- right after Li's page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05T14:46:21.735" idx="3">
    <p:pos x="196" y="725"/>
    <p:text>Can you include these plots? We can put them in the appendix if need be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9aa45893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9aa45893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easy to combine in the traditional manner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9add0826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9add0826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Demographic variables either cause or are correlated with variables that cause users to choose a certain approach to self-representation and marketing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exists a culturally accepted ‘norm’ (or to quote Peirce from anthropology, a ‘legisign’) of what kind of information SHOULD go into a profile.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Deviations from the norm are likely to make someone more memorable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memorable people are likely to be ‘swiped right’/ matched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97aaaa8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97aaaa8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a9aa4589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a9aa4589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a9add0826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a9add0826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Could dig further using Part of Speech (POS) Tagging with NLTK and look into patterns of uncommon words based on demographics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9aa4589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a9aa4589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9add0826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a9add0826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9add0826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9add0826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a9add0826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a9add0826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a9add0826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a9add0826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97aaaa8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a97aaaa8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9aa458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a9aa458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a9aa45893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a9aa45893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a9aa4589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a9aa4589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a9aa4589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a9aa4589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a9add0826_3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a9add0826_3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a97aaaa8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a97aaaa8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a97aaaa8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a97aaaa8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a9add082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a9add082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2 is identical. Second highest proportions are 6 or 8.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Against the hypothesis (everyone has the same ranking)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the deviations. How do we know they are not by chance?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a97aaaa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a97aaaa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9add082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a9add082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97aaaa8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97aaaa86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Marketplace; too many men; more important for men to write good essays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a9add0826_4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a9add0826_4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9add0826_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9add0826_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a97aaaa8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a97aaaa8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variables driving choice of words- such as cognitive skills, cultural attitudes, personality traits are likely to be latent (and unobservable) factors. A factor analysis may be useful for future analysis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We can test the impact of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9aa4589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9aa4589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a9add0826_3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a9add0826_3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9add0826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9add0826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a9add0826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a9add0826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9add0826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a9add0826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9add082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9add082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97aaaa8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97aaaa8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Fiore: important factor is image; but don’t have photos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6961444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6961444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competitions and what they are doing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“Closest competitros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a97aaaa8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a97aaaa8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Li: However, this tip has limitations. For example, I might think ‘cooking’ is quite unique to me. But what if most of my peers also like cooking? So this leads to our key questions to explore using UML techniques.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9aa4589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9aa4589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ran down the Great Wall of China to make a world record for Nerds. When I’m not saving the world with math, I am busy trying to sell you things you don’t need, but will buy anyway.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9add0826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9add0826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from a High School Diploma to a Bachelor’s Degree was sufficient to raise median weekly income by about 65% 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preference for highly educated men as partners has been observed widely , potentially due to correlations with intelligence and earning power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9add0826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a9add0826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 height overstated by two inches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Female users of dating sites cited height as an important element of their preferences for male partners OkCupid (2010)- Overstating of height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be9cf29e-34d3-4f99-8bf1-f9bbd644bbf4/0?callback=close&amp;name=slides&amp;callback_type=back&amp;v=390&amp;s=397.492167555441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newsdaily.com/86938/snapchats-gender-switch-filter-shows-men-what-online-dating-is-like-for-wome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ls.gov/careeroutlook/2018/data-on-display/education-pays.htm" TargetMode="External"/><Relationship Id="rId4" Type="http://schemas.openxmlformats.org/officeDocument/2006/relationships/hyperlink" Target="https://www.bustle.com/p/how-many-people-who-meet-on-dating-apps-get-married-swiping-isnt-just-for-hookups-44359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904976" y="1214325"/>
            <a:ext cx="3142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Memorability for Men in Online Dating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Right =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Swiped Right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99" y="1385449"/>
            <a:ext cx="1684950" cy="24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of Demographics and Text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4991675" y="1251525"/>
            <a:ext cx="401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clear relationship between categories of demographic variables and basic quantitative measures of  profile text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4686872" cy="351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Hypotheses and Assumptions</a:t>
            </a: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Demographics CAUSE text patterns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 Exists | Demographics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Deviations from norm -&gt; More memorable -&gt; More matches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Reference:  Parmentier (1994)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311700" y="353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Exploring Unsupervised ML Methods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1950338" y="3042802"/>
            <a:ext cx="10752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Clustering with demographics</a:t>
            </a:r>
            <a:endParaRPr sz="11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1273950"/>
            <a:ext cx="5048151" cy="329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183325" y="1713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Aspects of Variables</a:t>
            </a:r>
            <a:endParaRPr/>
          </a:p>
        </p:txBody>
      </p:sp>
      <p:grpSp>
        <p:nvGrpSpPr>
          <p:cNvPr id="163" name="Google Shape;163;p26"/>
          <p:cNvGrpSpPr/>
          <p:nvPr/>
        </p:nvGrpSpPr>
        <p:grpSpPr>
          <a:xfrm>
            <a:off x="4125755" y="1017446"/>
            <a:ext cx="3548128" cy="3913729"/>
            <a:chOff x="1233848" y="383002"/>
            <a:chExt cx="2048100" cy="2490600"/>
          </a:xfrm>
        </p:grpSpPr>
        <p:sp>
          <p:nvSpPr>
            <p:cNvPr id="164" name="Google Shape;164;p26"/>
            <p:cNvSpPr/>
            <p:nvPr/>
          </p:nvSpPr>
          <p:spPr>
            <a:xfrm>
              <a:off x="1233848" y="383002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1327881" y="989095"/>
              <a:ext cx="1815000" cy="11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Difficulty Level- Sentence Complexity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Length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Proportion of Difficult Words (multi-syllable)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Topics and Topic Distribution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Humour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Low Frequency Words Used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Text</a:t>
              </a:r>
              <a:endParaRPr sz="3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167" name="Google Shape;167;p26"/>
          <p:cNvGrpSpPr/>
          <p:nvPr/>
        </p:nvGrpSpPr>
        <p:grpSpPr>
          <a:xfrm>
            <a:off x="519152" y="1017452"/>
            <a:ext cx="3302971" cy="3913729"/>
            <a:chOff x="1233848" y="383002"/>
            <a:chExt cx="2048100" cy="2490600"/>
          </a:xfrm>
        </p:grpSpPr>
        <p:sp>
          <p:nvSpPr>
            <p:cNvPr id="168" name="Google Shape;168;p26"/>
            <p:cNvSpPr/>
            <p:nvPr/>
          </p:nvSpPr>
          <p:spPr>
            <a:xfrm>
              <a:off x="1233848" y="383002"/>
              <a:ext cx="2048100" cy="2490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D7E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1327881" y="989095"/>
              <a:ext cx="1815000" cy="11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Education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Race-ethnicity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Height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457200" lvl="0" indent="-342900" algn="l" rtl="0">
                <a:spcBef>
                  <a:spcPts val="0"/>
                </a:spcBef>
                <a:spcAft>
                  <a:spcPts val="0"/>
                </a:spcAft>
                <a:buClr>
                  <a:srgbClr val="1D7E74"/>
                </a:buClr>
                <a:buSzPts val="1800"/>
                <a:buFont typeface="Roboto Medium"/>
                <a:buChar char="●"/>
              </a:pPr>
              <a:r>
                <a:rPr lang="en" sz="1800">
                  <a:solidFill>
                    <a:srgbClr val="1D7E74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Fitness Level</a:t>
              </a:r>
              <a:endParaRPr sz="18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233850" y="470600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Demographics</a:t>
              </a:r>
              <a:endParaRPr sz="3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Vs Uncommon Words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8300" cy="18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Affecting  Ramsay crunches affiliated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Raspberry plantwhisperer FridaKahlo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Ramennoodle conjugate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72975" y="3067600"/>
            <a:ext cx="3477600" cy="13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50" y="1086350"/>
            <a:ext cx="1963175" cy="174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75" y="2968100"/>
            <a:ext cx="2051725" cy="202282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6397775" y="391350"/>
            <a:ext cx="1925700" cy="1375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Oooh Frida Kahlo!? That sounds exciting. I’ll check him out</a:t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6397775" y="2571750"/>
            <a:ext cx="1925700" cy="1375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string ‘Frida Kahlo’ is an outlier. Does not affect the model. Delete. Stay single forever hahaha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Number of Topics- I</a:t>
            </a:r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414300" y="1152475"/>
            <a:ext cx="403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Old Model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Shishido et al (2016) used </a:t>
            </a:r>
            <a:r>
              <a:rPr lang="en" i="1"/>
              <a:t>Negative Matrix Factorization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Pros- Clearer Topic Separation for short texts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Cons- Not amenable to Structural Topic Modelling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500" y="1169850"/>
            <a:ext cx="4392100" cy="299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Choice of Number of Topics II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LDA Model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75" y="1885200"/>
            <a:ext cx="2835175" cy="26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4808850" y="2348138"/>
            <a:ext cx="4396200" cy="17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Perplexity - model's "surprise" at the data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 9 topics: 3261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 25 topics: 3265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(Smaller values are better)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656675" y="4424875"/>
            <a:ext cx="28353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Choose the topics based on semantic coherence scores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Co-Occurrence vs Correlation</a:t>
            </a: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311700" y="1205375"/>
            <a:ext cx="397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0" y="1152475"/>
            <a:ext cx="3768375" cy="3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900" y="1169850"/>
            <a:ext cx="3821250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Doc2Vec 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01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14525"/>
            <a:ext cx="40862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3588" y="2176025"/>
            <a:ext cx="37433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We Left Off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150" y="1983199"/>
            <a:ext cx="2681701" cy="1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20402">
            <a:off x="311700" y="1713375"/>
            <a:ext cx="254765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330560">
            <a:off x="1029700" y="3843000"/>
            <a:ext cx="2469307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83902">
            <a:off x="6385234" y="1187250"/>
            <a:ext cx="1694606" cy="7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3800" y="2436838"/>
            <a:ext cx="118851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60482">
            <a:off x="5912850" y="3943025"/>
            <a:ext cx="1867473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311700" y="179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this Helps</a:t>
            </a: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1"/>
          </p:nvPr>
        </p:nvSpPr>
        <p:spPr>
          <a:xfrm>
            <a:off x="311700" y="954125"/>
            <a:ext cx="687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Recommendation: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Using Doc2Vec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 Li, you sound similar to  48% users with Ethnicity ‘Asian’ and Education ‘Masters Degree’”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Using Topic Proportions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talking less about Your City Background and more About Your Hobbies.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Using Unusual Words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Li, you talked about “running”. How about use ‘endurance”- that’s a rare word!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001" y="353301"/>
            <a:ext cx="4618050" cy="4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Agglomerative Nesting of Demographic Data</a:t>
            </a:r>
            <a:endParaRPr/>
          </a:p>
        </p:txBody>
      </p:sp>
      <p:sp>
        <p:nvSpPr>
          <p:cNvPr id="226" name="Google Shape;22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Demographic data from a random subset of 2,000 profiles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Hopkins Statistic of 0.770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Gower’s dissimilarity matrix and Ward.D2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clusters selected using Nbclust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200" y="1277850"/>
            <a:ext cx="4267208" cy="310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Agglomerative Nesting of Demographic Data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69850"/>
            <a:ext cx="42672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9850"/>
            <a:ext cx="44196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Identification of Doc2Vec Outliers with DBSCAN</a:t>
            </a:r>
            <a:endParaRPr sz="2900"/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50 vectors from Doc2Vec, amount of long words, and Flesch scores generated from profiles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Hopkins Statistic of 0.808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Epsilon neighborhood size of 9 selected from a 5-NN distribution plot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69850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Identification of Doc2Vec Outliers with DBSCAN</a:t>
            </a:r>
            <a:endParaRPr sz="2900"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4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Typical Profiles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“</a:t>
            </a:r>
            <a:r>
              <a:rPr lang="en" b="1" i="1"/>
              <a:t>i’ve lived in san francisco for almost 5 years after moving herefrom the uk. i’m laid back and don’t sweat the small stuff…</a:t>
            </a:r>
            <a:r>
              <a:rPr lang="en" b="1"/>
              <a:t>”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“</a:t>
            </a:r>
            <a:r>
              <a:rPr lang="en" b="1" i="1"/>
              <a:t>i’m a playful red-haired guy who’s both shy and outgoing. who likesto play around and be serious...</a:t>
            </a:r>
            <a:r>
              <a:rPr lang="en" b="1"/>
              <a:t>”</a:t>
            </a:r>
            <a:endParaRPr b="1"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1"/>
          </p:nvPr>
        </p:nvSpPr>
        <p:spPr>
          <a:xfrm>
            <a:off x="4627025" y="1152475"/>
            <a:ext cx="410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Outlier Profiles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“</a:t>
            </a:r>
            <a:r>
              <a:rPr lang="en" b="1" i="1"/>
              <a:t>i’m a super-cerebral dude. i’m prone to pontificate my thoughtsaloud to my empty apartment…”</a:t>
            </a:r>
            <a:endParaRPr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i="1"/>
              <a:t>“employed full time with benefits. don’t pay child support. nokids.never married. no alimony. no pending law suits. not crazy…”</a:t>
            </a:r>
            <a:endParaRPr b="1"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11700" y="179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this Helps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311700" y="954125"/>
            <a:ext cx="687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Recommendation: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Using DBScan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“Li, you talked about your interests in a way that matches most 78% users in your demographic.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you use your ‘running’ and ‘China’ keywords to become more funny?”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651" y="353301"/>
            <a:ext cx="4618050" cy="46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92052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Linking Topic Model and Demographic Variables</a:t>
            </a:r>
            <a:endParaRPr sz="2400"/>
          </a:p>
        </p:txBody>
      </p:sp>
      <p:sp>
        <p:nvSpPr>
          <p:cNvPr id="261" name="Google Shape;261;p38"/>
          <p:cNvSpPr txBox="1">
            <a:spLocks noGrp="1"/>
          </p:cNvSpPr>
          <p:nvPr>
            <p:ph type="body" idx="1"/>
          </p:nvPr>
        </p:nvSpPr>
        <p:spPr>
          <a:xfrm>
            <a:off x="394450" y="1179950"/>
            <a:ext cx="845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Approach 1. Topics comparisons for different factors</a:t>
            </a:r>
            <a:endParaRPr b="1" u="sng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Issue: Hard to test if variations are by chance or true underlying differences in subpopulations</a:t>
            </a:r>
            <a:endParaRPr sz="1400"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00" y="2512200"/>
            <a:ext cx="3512536" cy="23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750" y="2581800"/>
            <a:ext cx="3665151" cy="23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Linking Topic Model and Demographic Variables</a:t>
            </a:r>
            <a:endParaRPr sz="2400"/>
          </a:p>
        </p:txBody>
      </p:sp>
      <p:sp>
        <p:nvSpPr>
          <p:cNvPr id="269" name="Google Shape;269;p39"/>
          <p:cNvSpPr txBox="1">
            <a:spLocks noGrp="1"/>
          </p:cNvSpPr>
          <p:nvPr>
            <p:ph type="body" idx="1"/>
          </p:nvPr>
        </p:nvSpPr>
        <p:spPr>
          <a:xfrm>
            <a:off x="440075" y="1210675"/>
            <a:ext cx="8343300" cy="14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Approach 2: Topic Modeling for Clusters</a:t>
            </a:r>
            <a:endParaRPr b="1"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Issue: a. No clear differences; b. Cluster outcomes vary depending on the variables and methods; Clusters are not quite heterogeneous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25" y="1288575"/>
            <a:ext cx="5930424" cy="31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25" y="1017450"/>
            <a:ext cx="6064925" cy="34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>
            <a:spLocks noGrp="1"/>
          </p:cNvSpPr>
          <p:nvPr>
            <p:ph type="title"/>
          </p:nvPr>
        </p:nvSpPr>
        <p:spPr>
          <a:xfrm>
            <a:off x="311700" y="2855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Assumption: Common Rankings</a:t>
            </a:r>
            <a:endParaRPr/>
          </a:p>
        </p:txBody>
      </p:sp>
      <p:sp>
        <p:nvSpPr>
          <p:cNvPr id="277" name="Google Shape;27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Across All Demographics:</a:t>
            </a:r>
            <a:endParaRPr/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24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087" y="1168800"/>
            <a:ext cx="4530626" cy="197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500" y="3298750"/>
            <a:ext cx="4405801" cy="10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4050450" y="941088"/>
            <a:ext cx="1520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7 By Race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4136725" y="3298750"/>
            <a:ext cx="17385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 7 By Education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Topic Model</a:t>
            </a:r>
            <a:endParaRPr/>
          </a:p>
        </p:txBody>
      </p:sp>
      <p:sp>
        <p:nvSpPr>
          <p:cNvPr id="288" name="Google Shape;288;p41"/>
          <p:cNvSpPr txBox="1">
            <a:spLocks noGrp="1"/>
          </p:cNvSpPr>
          <p:nvPr>
            <p:ph type="body" idx="1"/>
          </p:nvPr>
        </p:nvSpPr>
        <p:spPr>
          <a:xfrm>
            <a:off x="275025" y="1124950"/>
            <a:ext cx="891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Purpose</a:t>
            </a:r>
            <a:r>
              <a:rPr lang="en"/>
              <a:t>: Estimating metadata and topic relationships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Difference</a:t>
            </a:r>
            <a:r>
              <a:rPr lang="en"/>
              <a:t>: LDA assumes topics are latent;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STM uncover the "true" structure of the document configurations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Dependent variable</a:t>
            </a:r>
            <a:r>
              <a:rPr lang="en"/>
              <a:t>: proportion of each document about a topic (“prevalence”)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Independent variables</a:t>
            </a:r>
            <a:r>
              <a:rPr lang="en"/>
              <a:t> (Metadata/Covariates):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User Demographics (fit + edu + height_group + race_ethnicity)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DBScan Cluster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Regression</a:t>
            </a:r>
            <a:r>
              <a:rPr lang="en"/>
              <a:t>: Predict how prevalence shift as a function of the covariates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Raining Men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25" y="1826962"/>
            <a:ext cx="3856275" cy="26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75" y="178500"/>
            <a:ext cx="1507350" cy="15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00" y="1685825"/>
            <a:ext cx="4432200" cy="31579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4156225" y="238025"/>
            <a:ext cx="18510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Percentage Male Users: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52.4%</a:t>
            </a:r>
            <a:endParaRPr sz="3600"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893100" y="4423275"/>
            <a:ext cx="16440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Lato"/>
                <a:ea typeface="Lato"/>
                <a:cs typeface="Lato"/>
                <a:sym typeface="Lato"/>
              </a:rPr>
              <a:t>Relevant Research</a:t>
            </a:r>
            <a:endParaRPr sz="1000" b="1">
              <a:latin typeface="Lato"/>
              <a:ea typeface="Lato"/>
              <a:cs typeface="Lato"/>
              <a:sym typeface="Lato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"/>
              <a:buChar char="●"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Emory (2017)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>
            <a:spLocks noGrp="1"/>
          </p:cNvSpPr>
          <p:nvPr>
            <p:ph type="title"/>
          </p:nvPr>
        </p:nvSpPr>
        <p:spPr>
          <a:xfrm>
            <a:off x="131450" y="97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Significant Covariates of STM </a:t>
            </a:r>
            <a:endParaRPr dirty="0">
              <a:solidFill>
                <a:srgbClr val="000000"/>
              </a:solidFill>
            </a:endParaRPr>
          </a:p>
        </p:txBody>
      </p:sp>
      <p:graphicFrame>
        <p:nvGraphicFramePr>
          <p:cNvPr id="294" name="Google Shape;294;p42"/>
          <p:cNvGraphicFramePr/>
          <p:nvPr/>
        </p:nvGraphicFramePr>
        <p:xfrm>
          <a:off x="131450" y="741905"/>
          <a:ext cx="8881100" cy="4282340"/>
        </p:xfrm>
        <a:graphic>
          <a:graphicData uri="http://schemas.openxmlformats.org/drawingml/2006/table">
            <a:tbl>
              <a:tblPr>
                <a:noFill/>
                <a:tableStyleId>{2838F9C1-C0D3-4CAA-808E-F0894A4E130E}</a:tableStyleId>
              </a:tblPr>
              <a:tblGrid>
                <a:gridCol w="737250"/>
                <a:gridCol w="737250"/>
                <a:gridCol w="998725"/>
                <a:gridCol w="864275"/>
                <a:gridCol w="584550"/>
                <a:gridCol w="535550"/>
                <a:gridCol w="737250"/>
                <a:gridCol w="737250"/>
                <a:gridCol w="737250"/>
                <a:gridCol w="737250"/>
                <a:gridCol w="737250"/>
                <a:gridCol w="737250"/>
              </a:tblGrid>
              <a:tr h="71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Topic / X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fit_not_fit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fit_unknown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edu_More than High School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edu_unknown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height_groupshort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race_ethnicityBlack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race_ethnicityLatinx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race_ethnicitymultiple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race_ethnicityother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race_ethnicityWhite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dbscan_cluster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***</a:t>
                      </a:r>
                      <a:endParaRPr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95" name="Google Shape;295;p42"/>
          <p:cNvSpPr txBox="1"/>
          <p:nvPr/>
        </p:nvSpPr>
        <p:spPr>
          <a:xfrm>
            <a:off x="5990650" y="277525"/>
            <a:ext cx="30219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(0: '***' 0.001: '**' 0.01: '*' 0.05 : ‘.’')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54525" y="115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Covariates </a:t>
            </a:r>
            <a:endParaRPr/>
          </a:p>
        </p:txBody>
      </p:sp>
      <p:graphicFrame>
        <p:nvGraphicFramePr>
          <p:cNvPr id="301" name="Google Shape;301;p43"/>
          <p:cNvGraphicFramePr/>
          <p:nvPr/>
        </p:nvGraphicFramePr>
        <p:xfrm>
          <a:off x="131450" y="741905"/>
          <a:ext cx="8881100" cy="4383190"/>
        </p:xfrm>
        <a:graphic>
          <a:graphicData uri="http://schemas.openxmlformats.org/drawingml/2006/table">
            <a:tbl>
              <a:tblPr>
                <a:noFill/>
                <a:tableStyleId>{2838F9C1-C0D3-4CAA-808E-F0894A4E130E}</a:tableStyleId>
              </a:tblPr>
              <a:tblGrid>
                <a:gridCol w="737250"/>
                <a:gridCol w="737250"/>
                <a:gridCol w="998725"/>
                <a:gridCol w="864275"/>
                <a:gridCol w="584550"/>
                <a:gridCol w="535550"/>
                <a:gridCol w="737250"/>
                <a:gridCol w="737250"/>
                <a:gridCol w="737250"/>
                <a:gridCol w="737250"/>
                <a:gridCol w="737250"/>
                <a:gridCol w="737250"/>
              </a:tblGrid>
              <a:tr h="81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Topic / 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fit_not_fit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fit_unknown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edu_More than High School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edu_unknown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height_groupshort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race_ethnicityBlack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race_ethnicityLatinx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race_ethnicitymultiple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race_ethnicityother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race_ethnicityWhite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dbscan_cluster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02" name="Google Shape;302;p43"/>
          <p:cNvSpPr txBox="1"/>
          <p:nvPr/>
        </p:nvSpPr>
        <p:spPr>
          <a:xfrm>
            <a:off x="4564850" y="277525"/>
            <a:ext cx="30219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(0: '***' 0.001: '**' 0.01: '*' 0.05 : ‘.’')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3"/>
          <p:cNvSpPr/>
          <p:nvPr/>
        </p:nvSpPr>
        <p:spPr>
          <a:xfrm>
            <a:off x="155875" y="3603200"/>
            <a:ext cx="8682600" cy="20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highlight>
                <a:srgbClr val="FFFF00"/>
              </a:highlight>
            </a:endParaRPr>
          </a:p>
        </p:txBody>
      </p:sp>
      <p:sp>
        <p:nvSpPr>
          <p:cNvPr id="304" name="Google Shape;304;p43"/>
          <p:cNvSpPr/>
          <p:nvPr/>
        </p:nvSpPr>
        <p:spPr>
          <a:xfrm>
            <a:off x="2035525" y="81175"/>
            <a:ext cx="5350200" cy="30939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700" y="926728"/>
            <a:ext cx="1850149" cy="160542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4564850" y="1009750"/>
            <a:ext cx="2235900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Topic 6 might be “hard working”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Only more_than_high_school factor changes the proportion of Topic 6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54525" y="1158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Covariates </a:t>
            </a:r>
            <a:endParaRPr/>
          </a:p>
        </p:txBody>
      </p:sp>
      <p:graphicFrame>
        <p:nvGraphicFramePr>
          <p:cNvPr id="312" name="Google Shape;312;p44"/>
          <p:cNvGraphicFramePr/>
          <p:nvPr/>
        </p:nvGraphicFramePr>
        <p:xfrm>
          <a:off x="131450" y="741905"/>
          <a:ext cx="8881100" cy="4383190"/>
        </p:xfrm>
        <a:graphic>
          <a:graphicData uri="http://schemas.openxmlformats.org/drawingml/2006/table">
            <a:tbl>
              <a:tblPr>
                <a:noFill/>
                <a:tableStyleId>{2838F9C1-C0D3-4CAA-808E-F0894A4E130E}</a:tableStyleId>
              </a:tblPr>
              <a:tblGrid>
                <a:gridCol w="737250"/>
                <a:gridCol w="737250"/>
                <a:gridCol w="998725"/>
                <a:gridCol w="864275"/>
                <a:gridCol w="584550"/>
                <a:gridCol w="535550"/>
                <a:gridCol w="737250"/>
                <a:gridCol w="737250"/>
                <a:gridCol w="737250"/>
                <a:gridCol w="737250"/>
                <a:gridCol w="737250"/>
                <a:gridCol w="737250"/>
              </a:tblGrid>
              <a:tr h="817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Topic / 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fit_not_fit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fit_unknown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edu_More than High School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edu_unknown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height_groupshort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race_ethnicityBlack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race_ethnicityLatinx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race_ethnicitymultiple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race_ethnicityother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race_ethnicityWhite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dbscan_cluster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48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51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***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**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13" name="Google Shape;313;p44"/>
          <p:cNvSpPr txBox="1"/>
          <p:nvPr/>
        </p:nvSpPr>
        <p:spPr>
          <a:xfrm>
            <a:off x="4564850" y="277525"/>
            <a:ext cx="30219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(0: '***' 0.001: '**' 0.01: '*' 0.05 : ‘.’')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44"/>
          <p:cNvSpPr/>
          <p:nvPr/>
        </p:nvSpPr>
        <p:spPr>
          <a:xfrm>
            <a:off x="155875" y="4417725"/>
            <a:ext cx="8682600" cy="201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highlight>
                <a:srgbClr val="FFFF00"/>
              </a:highlight>
            </a:endParaRPr>
          </a:p>
        </p:txBody>
      </p:sp>
      <p:sp>
        <p:nvSpPr>
          <p:cNvPr id="315" name="Google Shape;315;p44"/>
          <p:cNvSpPr/>
          <p:nvPr/>
        </p:nvSpPr>
        <p:spPr>
          <a:xfrm>
            <a:off x="1605950" y="703525"/>
            <a:ext cx="4923300" cy="30939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4"/>
          <p:cNvSpPr txBox="1"/>
          <p:nvPr/>
        </p:nvSpPr>
        <p:spPr>
          <a:xfrm>
            <a:off x="4319050" y="1175100"/>
            <a:ext cx="1799400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Topic 8 is “enjoy good life” </a:t>
            </a:r>
            <a:endParaRPr b="1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People with different demographics say differently about enjoying lives</a:t>
            </a:r>
            <a:endParaRPr b="1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525" y="1175100"/>
            <a:ext cx="1898599" cy="20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Notes</a:t>
            </a:r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Final Project: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 of STM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for Differences in Number of Topics at Level of Individual Profiles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model using AGNES clusters and varying topic number accordingly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Future Research: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 Modelling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Association Rules Mining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Thing...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5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0" name="Google Shape;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100" y="512950"/>
            <a:ext cx="4999402" cy="499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" y="512950"/>
            <a:ext cx="4956450" cy="49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ctrTitle"/>
          </p:nvPr>
        </p:nvSpPr>
        <p:spPr>
          <a:xfrm>
            <a:off x="2904976" y="1214325"/>
            <a:ext cx="3142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</a:t>
            </a:r>
            <a:endParaRPr/>
          </a:p>
        </p:txBody>
      </p:sp>
      <p:sp>
        <p:nvSpPr>
          <p:cNvPr id="337" name="Google Shape;337;p47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Right =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Swiped Right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04600" cy="37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Burke, R. Social News Daily. ‘Snapchat’s Gender Switch Filter Shows Men What Online Dating Is Like For Women’, Retrieved from: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https://socialnewsdaily.com/86938/snapchats-gender-switch-filter-shows-men-what-online-dating-is-like-for-women/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Fiore, A. T., Taylor, L. S., Mendelsohn, G. A., &amp; Hearst, M. (2008, April). Assessing attractiveness in online dating profiles. In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SIGCHI conference on human factors in computing systems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797-806). ACM.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Fiore, A. T., Taylor, L. S., Zhong, X., Mendelsohn, G. A., &amp; Cheshire, C. (2010, January). Who's right and who writes: People, profiles, contacts, and replies in online dating. In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2010 43rd Hawaii International Conference on System Sciences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1-10). IEEE.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Emory, Leah(2017), Bustle. ‘How Many People Who Meet On Dating Apps Get Married? Swiping Isn't Just For Hookups’, Retrieved from -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https://www.bustle.com/p/how-many-people-who-meet-on-dating-apps-get-married-swiping-isnt-just-for-hookups-44359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Stevens, G., Owens, D., &amp; Schaefer, E. C. (1990). Education and attractiveness in marriage choices.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Psychology Quarterly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62-70.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Shepperd, J. A., &amp; Strathman, A. J. (1989). Attractiveness and height: The role of stature in dating preference, frequency of dating, and perceptions of attractiveness.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Personality and Social Psychology Bulletin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(4), 617-627.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Shishido, Juan, Jaya Narasimhan, and Matar Haller. "Tell Me Something I Don’t Know: Analyzing OkCupid Profiles." (2016).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Torpey, Elka, 2018 , ‘Measuring the value of education’, Bureau of Labour Statistics. Retrieved from: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https://www.bls.gov/careeroutlook/2018/data-on-display/education-pays.htm</a:t>
            </a:r>
            <a:endParaRPr sz="10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</a:t>
            </a:r>
            <a:endParaRPr/>
          </a:p>
        </p:txBody>
      </p:sp>
      <p:sp>
        <p:nvSpPr>
          <p:cNvPr id="349" name="Google Shape;349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1919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Topic 1</a:t>
            </a:r>
            <a:endParaRPr/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47" y="1787225"/>
            <a:ext cx="3108675" cy="28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975" y="1761763"/>
            <a:ext cx="2774650" cy="28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4287350" y="1203425"/>
            <a:ext cx="11919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Topic 2</a:t>
            </a:r>
            <a:endParaRPr/>
          </a:p>
        </p:txBody>
      </p:sp>
      <p:pic>
        <p:nvPicPr>
          <p:cNvPr id="353" name="Google Shape;35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0625" y="1885000"/>
            <a:ext cx="2400051" cy="245511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9"/>
          <p:cNvSpPr txBox="1">
            <a:spLocks noGrp="1"/>
          </p:cNvSpPr>
          <p:nvPr>
            <p:ph type="body" idx="1"/>
          </p:nvPr>
        </p:nvSpPr>
        <p:spPr>
          <a:xfrm>
            <a:off x="6933600" y="1159325"/>
            <a:ext cx="11919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Topic 3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 Effect Coefficients</a:t>
            </a:r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710549" cy="35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Mistakes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6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Information Overload: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800"/>
              <a:t>i am very skeptical of the premise of online dating i am here to shake things up i am a kind of a somebody until you get me outdoing something then i get into it and always have a good-time love to cook and bake i play the bass guitar and have been teaching myself to play bluegrass guitar though i'm still pretty terrible i love the ocean but i'm a terrible swimmer i fish i read a lot and love to sit on the beach ideally all three at once i make my own beer and am pretty sure you'll like it if you like beer i almost never drink hard alcohol i coach high school track and field jumping and hurdling in particular at the high-school i went to and love iti'm a self defined nerd who likes sci-fi and can probablytroubleshoot nearly any problem you have with your mac i'm into the environment and have a degree in conservation and resource studies i love to hike and sit in beautiful high up places i am an only child but please don't ask me if i liked it i really can't tell you what having siblings would be like so i don'tknow i was born and raised in the north bay and hope that i never have to live anywhere where it snows even for part of the year am a storehouse of useless random trivia i'm pretty sureit's taking away from important information but i can't help it i love learningi'm looking to make some new friends in the area and also to meet a nice easygoing girl who will accept my quirks hit me up if you want to do something outdoors or just want to get a coffee or a beer and chat</a:t>
            </a:r>
            <a:endParaRPr sz="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Not Much To Work With: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“everything simple”     “kicking it”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Not Targeted: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“u like to dance or eat”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68" name="Google Shape;368;p51"/>
          <p:cNvSpPr txBox="1"/>
          <p:nvPr/>
        </p:nvSpPr>
        <p:spPr>
          <a:xfrm>
            <a:off x="6642025" y="3556825"/>
            <a:ext cx="1818900" cy="21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Relevant Research: Fiore et al (2010)</a:t>
            </a:r>
            <a:endParaRPr sz="1800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219150" y="392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in a profile?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35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Char char="●"/>
            </a:pPr>
            <a:r>
              <a:rPr lang="en" sz="2000">
                <a:solidFill>
                  <a:srgbClr val="38761D"/>
                </a:solidFill>
              </a:rPr>
              <a:t>Text data (short essays)</a:t>
            </a:r>
            <a:endParaRPr sz="2000">
              <a:solidFill>
                <a:srgbClr val="38761D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000"/>
              <a:buChar char="●"/>
            </a:pPr>
            <a:r>
              <a:rPr lang="en" sz="2000">
                <a:solidFill>
                  <a:srgbClr val="38761D"/>
                </a:solidFill>
              </a:rPr>
              <a:t>Demographic data</a:t>
            </a:r>
            <a:endParaRPr sz="2000">
              <a:solidFill>
                <a:srgbClr val="38761D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Photos</a:t>
            </a:r>
            <a:endParaRPr sz="2000">
              <a:solidFill>
                <a:srgbClr val="FF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Chat Windows</a:t>
            </a:r>
            <a:endParaRPr sz="2000">
              <a:solidFill>
                <a:srgbClr val="FF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Matches</a:t>
            </a:r>
            <a:endParaRPr sz="2000">
              <a:solidFill>
                <a:srgbClr val="FF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All data is user-submitted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>
                <a:solidFill>
                  <a:srgbClr val="000000"/>
                </a:solidFill>
              </a:rPr>
              <a:t>We focus on approximately 18,000 profiles of men in the San Francisco area from 2012</a:t>
            </a:r>
            <a:r>
              <a:rPr lang="en"/>
              <a:t>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Relevant Research</a:t>
            </a:r>
            <a:endParaRPr sz="1000" b="1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Emory (2017)</a:t>
            </a:r>
            <a:endParaRPr sz="100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sz="1000">
                <a:solidFill>
                  <a:srgbClr val="000000"/>
                </a:solidFill>
              </a:rPr>
              <a:t>Fiore et al (2010)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 </a:t>
            </a:r>
            <a:endParaRPr sz="20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9215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2 Key Questions: 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What are other men like me writing in their profiles?</a:t>
            </a:r>
            <a:endParaRPr>
              <a:solidFill>
                <a:srgbClr val="FF99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Finding the ‘closest’ competitors- demographics or new metrics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Most Common Topics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Most Common Words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9900"/>
                </a:solidFill>
              </a:rPr>
              <a:t>What can I do to make my essay be memorable and stand out?</a:t>
            </a:r>
            <a:endParaRPr b="1">
              <a:solidFill>
                <a:srgbClr val="FF99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Diverge from your Demographic or Cluster’s Topic Preferences/ Proportions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Use unusual words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Humour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Focused Topics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Official Tip for Beginners by OkCupid: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2483350" y="1454650"/>
            <a:ext cx="6299100" cy="2161800"/>
          </a:xfrm>
          <a:prstGeom prst="rect">
            <a:avLst/>
          </a:prstGeom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00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Be authentic. Don't be afraid to share things about yourself that are quirky, slightly embarrassing, or totally unique to you: they'll make great conversation starters!</a:t>
            </a:r>
            <a:endParaRPr sz="2400" i="1">
              <a:solidFill>
                <a:srgbClr val="000000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i="1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75" y="3206650"/>
            <a:ext cx="1761225" cy="17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2483350" y="3616450"/>
            <a:ext cx="5814000" cy="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https://help.okcupid.com/article/15-your-profile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xfrm>
            <a:off x="210850" y="1271525"/>
            <a:ext cx="4969500" cy="3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“memorability score” (rescaled to 0-100 from the number of ‘likes’)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Cosine Similarity on Vector Space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Topics Network Relationship and Proportions to recommend content for users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75" y="42450"/>
            <a:ext cx="5479103" cy="547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Variables</a:t>
            </a: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4991675" y="1251525"/>
            <a:ext cx="401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Education: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(Torkey, 2018), (Fiore et al, 2015), (Stevens &amp; Schaefer, 1990)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Height: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Shepperd &amp; Strattman, 1989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Race: 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Lindqvist and Lin, 2010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Fitness Level: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Burke, 2019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4686872" cy="3515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(Continued)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491425" y="1229000"/>
            <a:ext cx="2531100" cy="21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        Height (in inches)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    70.5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Std        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       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       69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        70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        72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       95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76" y="1152475"/>
            <a:ext cx="3858125" cy="26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2365</Words>
  <Application>Microsoft Office PowerPoint</Application>
  <PresentationFormat>On-screen Show (16:9)</PresentationFormat>
  <Paragraphs>463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Lato</vt:lpstr>
      <vt:lpstr>Playfair Display</vt:lpstr>
      <vt:lpstr>Trebuchet MS</vt:lpstr>
      <vt:lpstr>Roboto</vt:lpstr>
      <vt:lpstr>Roboto Medium</vt:lpstr>
      <vt:lpstr>Roboto Thin</vt:lpstr>
      <vt:lpstr>Coral</vt:lpstr>
      <vt:lpstr>Memorability for Men in Online Dating</vt:lpstr>
      <vt:lpstr>Where We Left Off</vt:lpstr>
      <vt:lpstr>It’s Raining Men</vt:lpstr>
      <vt:lpstr>What’s in a profile?</vt:lpstr>
      <vt:lpstr>The 2 Key Questions: </vt:lpstr>
      <vt:lpstr>Official Tip for Beginners by OkCupid:</vt:lpstr>
      <vt:lpstr>Future Applications</vt:lpstr>
      <vt:lpstr>Demographic Variables</vt:lpstr>
      <vt:lpstr>Demographics (Continued)</vt:lpstr>
      <vt:lpstr>Slide 10</vt:lpstr>
      <vt:lpstr>Interaction of Demographics and Text</vt:lpstr>
      <vt:lpstr>Core Hypotheses and Assumptions</vt:lpstr>
      <vt:lpstr>Slide 13</vt:lpstr>
      <vt:lpstr>Aspects of Variables</vt:lpstr>
      <vt:lpstr>Common Vs Uncommon Words</vt:lpstr>
      <vt:lpstr>Choice of Number of Topics- I</vt:lpstr>
      <vt:lpstr>Choice of Number of Topics II</vt:lpstr>
      <vt:lpstr>Topic Co-Occurrence vs Correlation</vt:lpstr>
      <vt:lpstr>Doc2Vec </vt:lpstr>
      <vt:lpstr>How this Helps</vt:lpstr>
      <vt:lpstr>Agglomerative Nesting of Demographic Data</vt:lpstr>
      <vt:lpstr>Agglomerative Nesting of Demographic Data</vt:lpstr>
      <vt:lpstr>Identification of Doc2Vec Outliers with DBSCAN</vt:lpstr>
      <vt:lpstr>Identification of Doc2Vec Outliers with DBSCAN</vt:lpstr>
      <vt:lpstr>How this Helps</vt:lpstr>
      <vt:lpstr>Linking Topic Model and Demographic Variables</vt:lpstr>
      <vt:lpstr>Linking Topic Model and Demographic Variables</vt:lpstr>
      <vt:lpstr>Assumption: Common Rankings</vt:lpstr>
      <vt:lpstr>Structural Topic Model</vt:lpstr>
      <vt:lpstr>Significant Covariates of STM </vt:lpstr>
      <vt:lpstr>Significant Covariates </vt:lpstr>
      <vt:lpstr>Significant Covariates </vt:lpstr>
      <vt:lpstr>Closing Notes</vt:lpstr>
      <vt:lpstr>One More Thing...</vt:lpstr>
      <vt:lpstr>Appendix Slides</vt:lpstr>
      <vt:lpstr>References</vt:lpstr>
      <vt:lpstr>Word Cloud </vt:lpstr>
      <vt:lpstr>STM Effect Coefficients</vt:lpstr>
      <vt:lpstr>Common Mistakes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Memorability for Men in Online Dating</dc:title>
  <cp:lastModifiedBy>HP</cp:lastModifiedBy>
  <cp:revision>1</cp:revision>
  <dcterms:modified xsi:type="dcterms:W3CDTF">2020-04-08T04:58:24Z</dcterms:modified>
</cp:coreProperties>
</file>